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34"/>
  </p:notesMasterIdLst>
  <p:sldIdLst>
    <p:sldId id="256" r:id="rId5"/>
    <p:sldId id="487" r:id="rId6"/>
    <p:sldId id="493" r:id="rId7"/>
    <p:sldId id="488" r:id="rId8"/>
    <p:sldId id="491" r:id="rId9"/>
    <p:sldId id="489" r:id="rId10"/>
    <p:sldId id="490" r:id="rId11"/>
    <p:sldId id="494" r:id="rId12"/>
    <p:sldId id="492" r:id="rId13"/>
    <p:sldId id="495" r:id="rId14"/>
    <p:sldId id="498" r:id="rId15"/>
    <p:sldId id="496" r:id="rId16"/>
    <p:sldId id="497" r:id="rId17"/>
    <p:sldId id="499" r:id="rId18"/>
    <p:sldId id="502" r:id="rId19"/>
    <p:sldId id="503" r:id="rId20"/>
    <p:sldId id="505" r:id="rId21"/>
    <p:sldId id="507" r:id="rId22"/>
    <p:sldId id="515" r:id="rId23"/>
    <p:sldId id="508" r:id="rId24"/>
    <p:sldId id="510" r:id="rId25"/>
    <p:sldId id="511" r:id="rId26"/>
    <p:sldId id="509" r:id="rId27"/>
    <p:sldId id="512" r:id="rId28"/>
    <p:sldId id="513" r:id="rId29"/>
    <p:sldId id="516" r:id="rId30"/>
    <p:sldId id="517" r:id="rId31"/>
    <p:sldId id="518" r:id="rId32"/>
    <p:sldId id="463" r:id="rId33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CF"/>
    <a:srgbClr val="F44336"/>
    <a:srgbClr val="2959D8"/>
    <a:srgbClr val="1E3B63"/>
    <a:srgbClr val="21B5FF"/>
    <a:srgbClr val="00214F"/>
    <a:srgbClr val="004172"/>
    <a:srgbClr val="2A2A2A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92727" autoAdjust="0"/>
  </p:normalViewPr>
  <p:slideViewPr>
    <p:cSldViewPr snapToGrid="0">
      <p:cViewPr varScale="1">
        <p:scale>
          <a:sx n="106" d="100"/>
          <a:sy n="106" d="100"/>
        </p:scale>
        <p:origin x="34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EBF27-2E96-4894-B8D8-1AE17831FBA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0B690-95B9-4AD3-B08D-CF7BE3773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1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0B690-95B9-4AD3-B08D-CF7BE377324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4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1E1CBE-9E49-412D-A743-91F292C971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2786" y="6381350"/>
            <a:ext cx="1319213" cy="4766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08E04EA-937A-4600-93A8-ED5FAB6D0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99"/>
          <a:stretch/>
        </p:blipFill>
        <p:spPr>
          <a:xfrm>
            <a:off x="1876424" y="4030065"/>
            <a:ext cx="8724900" cy="28246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DBD6D57-0ABA-4EC0-A417-031C932515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22688" y="690218"/>
            <a:ext cx="2746624" cy="2299500"/>
          </a:xfrm>
          <a:prstGeom prst="rect">
            <a:avLst/>
          </a:prstGeom>
        </p:spPr>
      </p:pic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2283150"/>
            <a:ext cx="8791575" cy="1655762"/>
          </a:xfrm>
        </p:spPr>
        <p:txBody>
          <a:bodyPr anchor="b">
            <a:normAutofit/>
          </a:bodyPr>
          <a:lstStyle>
            <a:lvl1pPr algn="ctr">
              <a:defRPr sz="4800" cap="none" baseline="0">
                <a:solidFill>
                  <a:srgbClr val="1E3B63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329178"/>
            <a:ext cx="8791575" cy="781908"/>
          </a:xfrm>
        </p:spPr>
        <p:txBody>
          <a:bodyPr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2"/>
                </a:solidFill>
                <a:latin typeface="+mn-lt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41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8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979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3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08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607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2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66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92DF0C-277E-47F0-A4B4-E9BF3F9B0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5804" y="6457875"/>
            <a:ext cx="1086196" cy="392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45992"/>
            <a:ext cx="9905998" cy="691536"/>
          </a:xfrm>
        </p:spPr>
        <p:txBody>
          <a:bodyPr/>
          <a:lstStyle>
            <a:lvl1pPr>
              <a:defRPr cap="none" baseline="0">
                <a:solidFill>
                  <a:srgbClr val="004172"/>
                </a:solidFill>
                <a:latin typeface="+mn-lt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86933"/>
            <a:ext cx="9905999" cy="45042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6330313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0E5ED7A-1EA1-4456-8A8D-B57C497710A8}"/>
              </a:ext>
            </a:extLst>
          </p:cNvPr>
          <p:cNvCxnSpPr>
            <a:cxnSpLocks/>
          </p:cNvCxnSpPr>
          <p:nvPr userDrawn="1"/>
        </p:nvCxnSpPr>
        <p:spPr>
          <a:xfrm>
            <a:off x="1141412" y="981416"/>
            <a:ext cx="9326291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14F"/>
                </a:gs>
                <a:gs pos="100000">
                  <a:srgbClr val="0089CF"/>
                </a:gs>
              </a:gsLst>
              <a:lin ang="0" scaled="1"/>
              <a:tileRect/>
            </a:gradFill>
            <a:prstDash val="solid"/>
            <a:headEnd type="none" w="med" len="med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6B9904-8D6B-447A-AB21-B4F671A403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4043" y="6482212"/>
            <a:ext cx="5261027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1B68EA-E859-4E2A-B3EE-415FAADD9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1940" y="6489455"/>
            <a:ext cx="1040060" cy="375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A246E9-2150-472B-B1EC-CF2C23BA1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99"/>
          <a:stretch/>
        </p:blipFill>
        <p:spPr>
          <a:xfrm>
            <a:off x="1061983" y="4220657"/>
            <a:ext cx="9985427" cy="323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417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i="1" cap="all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BD2A0A-D4BE-4487-94D4-B99F6988E7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63897" y="6474545"/>
            <a:ext cx="5261027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9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9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14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97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3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12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2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6545B51-8396-47F0-8380-16A1B1908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3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onsolas" panose="020B0609020204030204" pitchFamily="49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EAF0D-32C6-40DC-8F62-A467D79C6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47" y="1702360"/>
            <a:ext cx="8658336" cy="2387600"/>
          </a:xfrm>
        </p:spPr>
        <p:txBody>
          <a:bodyPr>
            <a:normAutofit/>
          </a:bodyPr>
          <a:lstStyle/>
          <a:p>
            <a:br>
              <a:rPr lang="en-US" altLang="ko-KR" sz="4400" dirty="0"/>
            </a:br>
            <a:br>
              <a:rPr lang="en-US" altLang="ko-KR" sz="4400" dirty="0"/>
            </a:br>
            <a:r>
              <a:rPr lang="en-US" altLang="ko-KR" sz="4400" dirty="0"/>
              <a:t>[2-3</a:t>
            </a:r>
            <a:r>
              <a:rPr lang="ko-KR" altLang="en-US" sz="4400" dirty="0"/>
              <a:t>주차</a:t>
            </a:r>
            <a:r>
              <a:rPr lang="en-US" altLang="ko-KR" sz="4400" dirty="0"/>
              <a:t>] 3DBall Agent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4983C6-0136-44AD-AA73-5D888794D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269208"/>
            <a:ext cx="8791575" cy="1655762"/>
          </a:xfrm>
        </p:spPr>
        <p:txBody>
          <a:bodyPr/>
          <a:lstStyle/>
          <a:p>
            <a:pPr algn="ctr"/>
            <a:r>
              <a:rPr lang="ko-KR" altLang="en-US" dirty="0"/>
              <a:t>인천정보과학고등학교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</a:t>
            </a:r>
            <a:r>
              <a:rPr lang="ko-KR" altLang="en-US" dirty="0"/>
              <a:t>학기 게임프로그래밍</a:t>
            </a:r>
            <a:endParaRPr lang="en-US" altLang="ko-KR" dirty="0"/>
          </a:p>
          <a:p>
            <a:pPr algn="ctr"/>
            <a:r>
              <a:rPr lang="en-US" altLang="ko-KR" sz="1800" dirty="0"/>
              <a:t>© all right reserved</a:t>
            </a:r>
            <a:r>
              <a:rPr lang="ko-KR" altLang="en-US" sz="1800" dirty="0"/>
              <a:t> 인천정보과학고</a:t>
            </a:r>
            <a:r>
              <a:rPr lang="en-US" altLang="ko-KR" sz="1800" dirty="0"/>
              <a:t> IT</a:t>
            </a:r>
            <a:r>
              <a:rPr lang="ko-KR" altLang="en-US" sz="1800" dirty="0"/>
              <a:t>소프트웨어과 정수영 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BFEA9-A265-4BDD-B14B-979DC0EC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6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1"/>
    </mc:Choice>
    <mc:Fallback xmlns="">
      <p:transition spd="slow" advTm="103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DC08D-F9AD-4036-A24C-1C49D4C4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Behavior</a:t>
            </a:r>
            <a:r>
              <a:rPr lang="ko-KR" altLang="en-US" dirty="0"/>
              <a:t> </a:t>
            </a:r>
            <a:r>
              <a:rPr lang="en-US" altLang="ko-KR" dirty="0"/>
              <a:t>Parameters</a:t>
            </a:r>
            <a:r>
              <a:rPr lang="ko-KR" altLang="en-US" dirty="0"/>
              <a:t>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475E9-8F18-4F92-8AFB-83521E9D6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Behavior Parameter</a:t>
            </a:r>
            <a:r>
              <a:rPr lang="ko-KR" altLang="en-US" dirty="0"/>
              <a:t>를 다음과 같이 수정</a:t>
            </a:r>
            <a:r>
              <a:rPr lang="en-US" altLang="ko-KR" dirty="0"/>
              <a:t>(</a:t>
            </a:r>
            <a:r>
              <a:rPr lang="ko-KR" altLang="en-US" dirty="0"/>
              <a:t>이유는 차차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주의 문구는 </a:t>
            </a:r>
            <a:r>
              <a:rPr lang="en-US" altLang="ko-KR" dirty="0"/>
              <a:t>Model</a:t>
            </a:r>
            <a:r>
              <a:rPr lang="ko-KR" altLang="en-US" dirty="0"/>
              <a:t>이 없다는 이야기 인데 무시한다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CD57EB-0914-489E-83AB-7C12C846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4B3A2F-751A-47C6-8E0C-DA51CEB5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81" y="2589669"/>
            <a:ext cx="4848650" cy="36456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D3E177-D3AC-44F2-B880-8D59503797EE}"/>
              </a:ext>
            </a:extLst>
          </p:cNvPr>
          <p:cNvSpPr/>
          <p:nvPr/>
        </p:nvSpPr>
        <p:spPr>
          <a:xfrm>
            <a:off x="4146488" y="2897109"/>
            <a:ext cx="2960483" cy="334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36B92-7D4A-43CD-8E30-690EC3E21337}"/>
              </a:ext>
            </a:extLst>
          </p:cNvPr>
          <p:cNvSpPr/>
          <p:nvPr/>
        </p:nvSpPr>
        <p:spPr>
          <a:xfrm>
            <a:off x="4146488" y="3374681"/>
            <a:ext cx="2960483" cy="264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ABF7A7-988D-4C81-B97E-8DE149301BF1}"/>
              </a:ext>
            </a:extLst>
          </p:cNvPr>
          <p:cNvSpPr/>
          <p:nvPr/>
        </p:nvSpPr>
        <p:spPr>
          <a:xfrm>
            <a:off x="4146488" y="3988900"/>
            <a:ext cx="2960483" cy="465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E954B-F8C8-40B1-BF57-04A3AB07781A}"/>
              </a:ext>
            </a:extLst>
          </p:cNvPr>
          <p:cNvSpPr txBox="1"/>
          <p:nvPr/>
        </p:nvSpPr>
        <p:spPr>
          <a:xfrm>
            <a:off x="7189091" y="2862755"/>
            <a:ext cx="24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u="sng" dirty="0">
                <a:solidFill>
                  <a:srgbClr val="FF0000"/>
                </a:solidFill>
              </a:rPr>
              <a:t>대소문자 정확하게</a:t>
            </a:r>
            <a:r>
              <a:rPr lang="en-US" altLang="ko-KR" i="1" u="sng" dirty="0">
                <a:solidFill>
                  <a:srgbClr val="FF0000"/>
                </a:solidFill>
              </a:rPr>
              <a:t>!!</a:t>
            </a:r>
            <a:endParaRPr lang="ko-KR" altLang="en-US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996448-27FD-455D-A12F-EFC122C9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A4B2C9F-0ADD-4F15-B55F-05D004D38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C56433-387F-4249-A7F0-84712D17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78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8BB28-5BC3-4426-8209-A4FB37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35D6D-EAC9-4883-B79F-8FED13DE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Assets </a:t>
            </a:r>
            <a:r>
              <a:rPr lang="ko-KR" altLang="en-US" dirty="0"/>
              <a:t>폴더 하위에 </a:t>
            </a:r>
            <a:r>
              <a:rPr lang="en-US" altLang="ko-KR" dirty="0"/>
              <a:t>Scripts </a:t>
            </a:r>
            <a:r>
              <a:rPr lang="ko-KR" altLang="en-US" dirty="0"/>
              <a:t>폴더를 생성하고 그 안에 </a:t>
            </a:r>
            <a:r>
              <a:rPr lang="en-US" altLang="ko-KR" dirty="0"/>
              <a:t>Ball3DAgent.cs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 </a:t>
            </a:r>
            <a:r>
              <a:rPr lang="en-US" altLang="ko-KR" dirty="0"/>
              <a:t>Agent </a:t>
            </a:r>
            <a:r>
              <a:rPr lang="ko-KR" altLang="en-US" dirty="0"/>
              <a:t>오브젝트에 넣는다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8FF8A-80F6-45FE-9343-4591F6E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1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8B34C-B301-418D-A088-902E6F4B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1A415-EA2B-43A4-9723-2136E0A7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class Ball3DAgent </a:t>
            </a:r>
            <a:r>
              <a:rPr lang="en-US" altLang="ko-KR" dirty="0">
                <a:solidFill>
                  <a:srgbClr val="FF0000"/>
                </a:solidFill>
              </a:rPr>
              <a:t>: Agent</a:t>
            </a:r>
          </a:p>
          <a:p>
            <a:pPr marL="0" indent="0">
              <a:buNone/>
            </a:pPr>
            <a:r>
              <a:rPr lang="en-US" altLang="ko-KR" dirty="0"/>
              <a:t>{ 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 // </a:t>
            </a:r>
            <a:r>
              <a:rPr lang="ko-KR" altLang="en-US" dirty="0">
                <a:solidFill>
                  <a:srgbClr val="FF0000"/>
                </a:solidFill>
              </a:rPr>
              <a:t>모두 </a:t>
            </a:r>
            <a:r>
              <a:rPr lang="en-US" altLang="ko-KR" dirty="0">
                <a:solidFill>
                  <a:srgbClr val="FF0000"/>
                </a:solidFill>
              </a:rPr>
              <a:t>Agent </a:t>
            </a:r>
            <a:r>
              <a:rPr lang="ko-KR" altLang="en-US" dirty="0">
                <a:solidFill>
                  <a:srgbClr val="FF0000"/>
                </a:solidFill>
              </a:rPr>
              <a:t>클래스 내의 </a:t>
            </a:r>
            <a:r>
              <a:rPr lang="ko-KR" altLang="en-US" dirty="0" err="1">
                <a:solidFill>
                  <a:srgbClr val="FF0000"/>
                </a:solidFill>
              </a:rPr>
              <a:t>매서드를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override </a:t>
            </a:r>
            <a:r>
              <a:rPr lang="ko-KR" altLang="en-US" dirty="0">
                <a:solidFill>
                  <a:srgbClr val="FF0000"/>
                </a:solidFill>
              </a:rPr>
              <a:t>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    Initialize() {}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CollectObservations</a:t>
            </a:r>
            <a:r>
              <a:rPr lang="en-US" altLang="ko-KR" dirty="0"/>
              <a:t>(</a:t>
            </a:r>
            <a:r>
              <a:rPr lang="en-US" altLang="ko-KR" dirty="0" err="1"/>
              <a:t>VectorSensor</a:t>
            </a:r>
            <a:r>
              <a:rPr lang="en-US" altLang="ko-KR" dirty="0"/>
              <a:t>) {}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OnActionReceived</a:t>
            </a:r>
            <a:r>
              <a:rPr lang="en-US" altLang="ko-KR" dirty="0"/>
              <a:t>(float[]) {}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OnEpisodeBegin</a:t>
            </a:r>
            <a:r>
              <a:rPr lang="en-US" altLang="ko-KR" dirty="0"/>
              <a:t>() {}</a:t>
            </a:r>
          </a:p>
          <a:p>
            <a:pPr marL="0" indent="0">
              <a:buNone/>
            </a:pPr>
            <a:r>
              <a:rPr lang="en-US" altLang="ko-KR" dirty="0"/>
              <a:t>    Heuristic(float[]) {}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82DD4-546E-44DF-8111-02100C67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BCB4-6AD4-4720-9577-7763C0E33136}"/>
              </a:ext>
            </a:extLst>
          </p:cNvPr>
          <p:cNvSpPr txBox="1"/>
          <p:nvPr/>
        </p:nvSpPr>
        <p:spPr>
          <a:xfrm>
            <a:off x="4544839" y="2875321"/>
            <a:ext cx="39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초기 세팅</a:t>
            </a:r>
            <a:r>
              <a:rPr lang="en-US" altLang="ko-KR" dirty="0">
                <a:solidFill>
                  <a:srgbClr val="FF0000"/>
                </a:solidFill>
              </a:rPr>
              <a:t>. Start()</a:t>
            </a:r>
            <a:r>
              <a:rPr lang="ko-KR" altLang="en-US" dirty="0">
                <a:solidFill>
                  <a:srgbClr val="FF0000"/>
                </a:solidFill>
              </a:rPr>
              <a:t>와 같음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6BA33-6CF3-4470-A2CC-53576778ACEE}"/>
              </a:ext>
            </a:extLst>
          </p:cNvPr>
          <p:cNvSpPr txBox="1"/>
          <p:nvPr/>
        </p:nvSpPr>
        <p:spPr>
          <a:xfrm>
            <a:off x="7576241" y="3310777"/>
            <a:ext cx="39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관찰하기</a:t>
            </a:r>
            <a:r>
              <a:rPr lang="en-US" altLang="ko-KR" dirty="0">
                <a:solidFill>
                  <a:srgbClr val="FF0000"/>
                </a:solidFill>
              </a:rPr>
              <a:t>. Input </a:t>
            </a:r>
            <a:r>
              <a:rPr lang="ko-KR" altLang="en-US" dirty="0">
                <a:solidFill>
                  <a:srgbClr val="FF0000"/>
                </a:solidFill>
              </a:rPr>
              <a:t>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178C1-7866-442E-AC90-D2A55486942B}"/>
              </a:ext>
            </a:extLst>
          </p:cNvPr>
          <p:cNvSpPr txBox="1"/>
          <p:nvPr/>
        </p:nvSpPr>
        <p:spPr>
          <a:xfrm>
            <a:off x="6502218" y="3811772"/>
            <a:ext cx="39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행동</a:t>
            </a:r>
            <a:r>
              <a:rPr lang="en-US" altLang="ko-KR" dirty="0">
                <a:solidFill>
                  <a:srgbClr val="FF0000"/>
                </a:solidFill>
              </a:rPr>
              <a:t>(Action). Output </a:t>
            </a:r>
            <a:r>
              <a:rPr lang="ko-KR" altLang="en-US" dirty="0">
                <a:solidFill>
                  <a:srgbClr val="FF0000"/>
                </a:solidFill>
              </a:rPr>
              <a:t>벡터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1B28B-A8C2-4BCD-9512-7A056EC0DC49}"/>
              </a:ext>
            </a:extLst>
          </p:cNvPr>
          <p:cNvSpPr txBox="1"/>
          <p:nvPr/>
        </p:nvSpPr>
        <p:spPr>
          <a:xfrm>
            <a:off x="5175258" y="4294143"/>
            <a:ext cx="44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각 에피소드 시작할 때 초기값 세팅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470C7-AD5C-43D5-8DC5-840FEF4F5AFC}"/>
              </a:ext>
            </a:extLst>
          </p:cNvPr>
          <p:cNvSpPr txBox="1"/>
          <p:nvPr/>
        </p:nvSpPr>
        <p:spPr>
          <a:xfrm>
            <a:off x="5347426" y="4828214"/>
            <a:ext cx="44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인간이 조정해서 </a:t>
            </a:r>
            <a:r>
              <a:rPr lang="en-US" altLang="ko-KR" dirty="0">
                <a:solidFill>
                  <a:srgbClr val="FF0000"/>
                </a:solidFill>
              </a:rPr>
              <a:t>Output </a:t>
            </a:r>
            <a:r>
              <a:rPr lang="ko-KR" altLang="en-US" dirty="0">
                <a:solidFill>
                  <a:srgbClr val="FF0000"/>
                </a:solidFill>
              </a:rPr>
              <a:t>값 바꿈</a:t>
            </a:r>
          </a:p>
        </p:txBody>
      </p:sp>
    </p:spTree>
    <p:extLst>
      <p:ext uri="{BB962C8B-B14F-4D97-AF65-F5344CB8AC3E}">
        <p14:creationId xmlns:p14="http://schemas.microsoft.com/office/powerpoint/2010/main" val="3112041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5538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using </a:t>
            </a:r>
            <a:r>
              <a:rPr lang="en-US" altLang="ko-KR" sz="1600" dirty="0" err="1">
                <a:solidFill>
                  <a:schemeClr val="tx1"/>
                </a:solidFill>
              </a:rPr>
              <a:t>UnityEngine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using </a:t>
            </a:r>
            <a:r>
              <a:rPr lang="en-US" altLang="ko-KR" sz="1600" dirty="0" err="1">
                <a:solidFill>
                  <a:schemeClr val="tx1"/>
                </a:solidFill>
              </a:rPr>
              <a:t>Unity.MLAgents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using </a:t>
            </a:r>
            <a:r>
              <a:rPr lang="en-US" altLang="ko-KR" sz="1600" dirty="0" err="1">
                <a:solidFill>
                  <a:schemeClr val="tx1"/>
                </a:solidFill>
              </a:rPr>
              <a:t>Unity.MLAgents.Sensors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public class Ball3DAgent : Agent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[Header("Specific to Ball3D")]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public </a:t>
            </a:r>
            <a:r>
              <a:rPr lang="en-US" altLang="ko-KR" sz="1600" dirty="0" err="1">
                <a:solidFill>
                  <a:schemeClr val="tx1"/>
                </a:solidFill>
              </a:rPr>
              <a:t>GameObject</a:t>
            </a:r>
            <a:r>
              <a:rPr lang="en-US" altLang="ko-KR" sz="1600" dirty="0">
                <a:solidFill>
                  <a:schemeClr val="tx1"/>
                </a:solidFill>
              </a:rPr>
              <a:t> ball;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Rigidbody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m_BallRb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EnvironmentParameters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m_ResetParams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public override void Initialize()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m_BallRb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ball.GetComponent</a:t>
            </a:r>
            <a:r>
              <a:rPr lang="en-US" altLang="ko-KR" sz="1600" dirty="0">
                <a:solidFill>
                  <a:schemeClr val="tx1"/>
                </a:solidFill>
              </a:rPr>
              <a:t>&lt;</a:t>
            </a:r>
            <a:r>
              <a:rPr lang="en-US" altLang="ko-KR" sz="1600" dirty="0" err="1">
                <a:solidFill>
                  <a:schemeClr val="tx1"/>
                </a:solidFill>
              </a:rPr>
              <a:t>Rigidbody</a:t>
            </a:r>
            <a:r>
              <a:rPr lang="en-US" altLang="ko-KR" sz="1600" dirty="0">
                <a:solidFill>
                  <a:schemeClr val="tx1"/>
                </a:solidFill>
              </a:rPr>
              <a:t>&gt;();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m_ResetParams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Academy.Instance.EnvironmentParameters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SetResetParameters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}</a:t>
            </a:r>
            <a:endParaRPr lang="ko-KR" alt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36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40"/>
            <a:ext cx="9813280" cy="22633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  public override void </a:t>
            </a:r>
            <a:r>
              <a:rPr lang="en-US" altLang="ko-KR" sz="1600" dirty="0" err="1"/>
              <a:t>CollectObservations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VectorSensor</a:t>
            </a:r>
            <a:r>
              <a:rPr lang="en-US" altLang="ko-KR" sz="1600" dirty="0"/>
              <a:t> sensor)</a:t>
            </a:r>
          </a:p>
          <a:p>
            <a:r>
              <a:rPr lang="en-US" altLang="ko-KR" sz="1600" dirty="0"/>
              <a:t>  {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sensor.AddObservation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gameObject.transform.rotation.z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sensor.AddObservation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gameObject.transform.rotation.x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sensor.AddObservation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ball.transform.position</a:t>
            </a:r>
            <a:r>
              <a:rPr lang="en-US" altLang="ko-KR" sz="1600" dirty="0"/>
              <a:t> - </a:t>
            </a:r>
            <a:r>
              <a:rPr lang="en-US" altLang="ko-KR" sz="1600" dirty="0" err="1"/>
              <a:t>gameObject.transform.position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sensor.AddObservation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m_BallRb.velocity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}</a:t>
            </a:r>
            <a:endParaRPr lang="ko-KR" alt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EDCA7-12FF-426D-B2F0-33CD43B8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4" y="3878917"/>
            <a:ext cx="3781425" cy="2390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B1F4F0-836A-4D61-AD49-52CDDF1E7FE7}"/>
              </a:ext>
            </a:extLst>
          </p:cNvPr>
          <p:cNvSpPr/>
          <p:nvPr/>
        </p:nvSpPr>
        <p:spPr>
          <a:xfrm>
            <a:off x="2245260" y="4429408"/>
            <a:ext cx="2281473" cy="235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60041-0A00-4B98-B478-81E63F03C057}"/>
              </a:ext>
            </a:extLst>
          </p:cNvPr>
          <p:cNvSpPr txBox="1"/>
          <p:nvPr/>
        </p:nvSpPr>
        <p:spPr>
          <a:xfrm>
            <a:off x="5368705" y="4011800"/>
            <a:ext cx="6274051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벡터</a:t>
            </a:r>
            <a:r>
              <a:rPr lang="en-US" altLang="ko-KR" sz="1200" dirty="0"/>
              <a:t>1 = </a:t>
            </a:r>
            <a:r>
              <a:rPr lang="en-US" altLang="ko-KR" sz="1200" dirty="0" err="1"/>
              <a:t>gameObject.transform.rotation.z</a:t>
            </a:r>
            <a:endParaRPr lang="en-US" altLang="ko-KR" sz="1200" dirty="0"/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2 = </a:t>
            </a:r>
            <a:r>
              <a:rPr lang="en-US" altLang="ko-KR" sz="1200" dirty="0" err="1"/>
              <a:t>gameObject.transform.rotation.x</a:t>
            </a:r>
            <a:endParaRPr lang="en-US" altLang="ko-KR" sz="1200" dirty="0"/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3 = </a:t>
            </a:r>
            <a:r>
              <a:rPr lang="en-US" altLang="ko-KR" sz="1200" dirty="0" err="1"/>
              <a:t>ball.transform.position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gameObject.transform.position</a:t>
            </a:r>
            <a:r>
              <a:rPr lang="en-US" altLang="ko-KR" sz="1200" dirty="0"/>
              <a:t> x</a:t>
            </a:r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4 = </a:t>
            </a:r>
            <a:r>
              <a:rPr lang="en-US" altLang="ko-KR" sz="1200" dirty="0" err="1"/>
              <a:t>ball.transform.position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gameObject.transform.position</a:t>
            </a:r>
            <a:r>
              <a:rPr lang="en-US" altLang="ko-KR" sz="1200" dirty="0"/>
              <a:t> y</a:t>
            </a:r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5 = </a:t>
            </a:r>
            <a:r>
              <a:rPr lang="en-US" altLang="ko-KR" sz="1200" dirty="0" err="1"/>
              <a:t>ball.transform.position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gameObject.transform.position</a:t>
            </a:r>
            <a:r>
              <a:rPr lang="en-US" altLang="ko-KR" sz="1200" dirty="0"/>
              <a:t> z</a:t>
            </a:r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6 = </a:t>
            </a:r>
            <a:r>
              <a:rPr lang="en-US" altLang="ko-KR" sz="1200" dirty="0" err="1"/>
              <a:t>ball.transform.GetComponent</a:t>
            </a:r>
            <a:r>
              <a:rPr lang="en-US" altLang="ko-KR" sz="1200" dirty="0"/>
              <a:t>().velocity x</a:t>
            </a:r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7 = </a:t>
            </a:r>
            <a:r>
              <a:rPr lang="en-US" altLang="ko-KR" sz="1200" dirty="0" err="1"/>
              <a:t>ball.transform.GetComponent</a:t>
            </a:r>
            <a:r>
              <a:rPr lang="en-US" altLang="ko-KR" sz="1200" dirty="0"/>
              <a:t>().velocity y</a:t>
            </a:r>
          </a:p>
          <a:p>
            <a:r>
              <a:rPr lang="ko-KR" altLang="en-US" sz="1200" dirty="0"/>
              <a:t>벡터</a:t>
            </a:r>
            <a:r>
              <a:rPr lang="en-US" altLang="ko-KR" sz="1200" dirty="0"/>
              <a:t>8 = </a:t>
            </a:r>
            <a:r>
              <a:rPr lang="en-US" altLang="ko-KR" sz="1200" dirty="0" err="1"/>
              <a:t>ball.transform.GetComponent</a:t>
            </a:r>
            <a:r>
              <a:rPr lang="en-US" altLang="ko-KR" sz="1200" dirty="0"/>
              <a:t>().velocity z</a:t>
            </a:r>
            <a:endParaRPr lang="ko-KR" altLang="en-US" sz="12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3B228E3-E702-4E5F-89F8-8C141714340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526733" y="4547103"/>
            <a:ext cx="841972" cy="249527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2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9884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    public override void </a:t>
            </a:r>
            <a:r>
              <a:rPr lang="en-US" altLang="ko-KR" sz="1100" dirty="0" err="1"/>
              <a:t>OnActionReceived</a:t>
            </a:r>
            <a:r>
              <a:rPr lang="en-US" altLang="ko-KR" sz="1100" dirty="0"/>
              <a:t>(float[] </a:t>
            </a:r>
            <a:r>
              <a:rPr lang="en-US" altLang="ko-KR" sz="1100" dirty="0" err="1"/>
              <a:t>vectorAction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var </a:t>
            </a:r>
            <a:r>
              <a:rPr lang="en-US" altLang="ko-KR" sz="1100" dirty="0" err="1"/>
              <a:t>actionZ</a:t>
            </a:r>
            <a:r>
              <a:rPr lang="en-US" altLang="ko-KR" sz="1100" dirty="0"/>
              <a:t> = 2f * </a:t>
            </a:r>
            <a:r>
              <a:rPr lang="en-US" altLang="ko-KR" sz="1100" dirty="0" err="1"/>
              <a:t>Mathf.Clamp</a:t>
            </a:r>
            <a:r>
              <a:rPr lang="en-US" altLang="ko-KR" sz="1100" dirty="0"/>
              <a:t>(   </a:t>
            </a:r>
            <a:r>
              <a:rPr lang="en-US" altLang="ko-KR" sz="1100" dirty="0" err="1"/>
              <a:t>vectorAction</a:t>
            </a:r>
            <a:r>
              <a:rPr lang="en-US" altLang="ko-KR" sz="1100" dirty="0"/>
              <a:t>[0]  , -1f, 1f);</a:t>
            </a:r>
          </a:p>
          <a:p>
            <a:r>
              <a:rPr lang="en-US" altLang="ko-KR" sz="1100" dirty="0"/>
              <a:t>        var </a:t>
            </a:r>
            <a:r>
              <a:rPr lang="en-US" altLang="ko-KR" sz="1100" dirty="0" err="1"/>
              <a:t>actionX</a:t>
            </a:r>
            <a:r>
              <a:rPr lang="en-US" altLang="ko-KR" sz="1100" dirty="0"/>
              <a:t> = 2f * </a:t>
            </a:r>
            <a:r>
              <a:rPr lang="en-US" altLang="ko-KR" sz="1100" dirty="0" err="1"/>
              <a:t>Mathf.Clamp</a:t>
            </a:r>
            <a:r>
              <a:rPr lang="en-US" altLang="ko-KR" sz="1100" dirty="0"/>
              <a:t>(   </a:t>
            </a:r>
            <a:r>
              <a:rPr lang="en-US" altLang="ko-KR" sz="1100" dirty="0" err="1"/>
              <a:t>vectorAction</a:t>
            </a:r>
            <a:r>
              <a:rPr lang="en-US" altLang="ko-KR" sz="1100" dirty="0"/>
              <a:t>[1]  , -1f, 1f);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    if ((</a:t>
            </a:r>
            <a:r>
              <a:rPr lang="en-US" altLang="ko-KR" sz="1100" dirty="0" err="1"/>
              <a:t>gameObject.transform.rotation.z</a:t>
            </a:r>
            <a:r>
              <a:rPr lang="en-US" altLang="ko-KR" sz="1100" dirty="0"/>
              <a:t> &lt; 0.25f &amp;&amp; </a:t>
            </a:r>
            <a:r>
              <a:rPr lang="en-US" altLang="ko-KR" sz="1100" dirty="0" err="1"/>
              <a:t>actionZ</a:t>
            </a:r>
            <a:r>
              <a:rPr lang="en-US" altLang="ko-KR" sz="1100" dirty="0"/>
              <a:t> &gt; 0f) ||</a:t>
            </a:r>
          </a:p>
          <a:p>
            <a:r>
              <a:rPr lang="en-US" altLang="ko-KR" sz="1100" dirty="0"/>
              <a:t>            (</a:t>
            </a:r>
            <a:r>
              <a:rPr lang="en-US" altLang="ko-KR" sz="1100" dirty="0" err="1"/>
              <a:t>gameObject.transform.rotation.z</a:t>
            </a:r>
            <a:r>
              <a:rPr lang="en-US" altLang="ko-KR" sz="1100" dirty="0"/>
              <a:t> &gt; -0.25f &amp;&amp; </a:t>
            </a:r>
            <a:r>
              <a:rPr lang="en-US" altLang="ko-KR" sz="1100" dirty="0" err="1"/>
              <a:t>actionZ</a:t>
            </a:r>
            <a:r>
              <a:rPr lang="en-US" altLang="ko-KR" sz="1100" dirty="0"/>
              <a:t> &lt; 0f))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gameObject.transform.Rotate</a:t>
            </a:r>
            <a:r>
              <a:rPr lang="en-US" altLang="ko-KR" sz="1100" dirty="0"/>
              <a:t>(new Vector3(0, 0, 1), </a:t>
            </a:r>
            <a:r>
              <a:rPr lang="en-US" altLang="ko-KR" sz="1100" dirty="0" err="1"/>
              <a:t>actionZ</a:t>
            </a:r>
            <a:r>
              <a:rPr lang="en-US" altLang="ko-KR" sz="1100" dirty="0"/>
              <a:t>);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    if ((</a:t>
            </a:r>
            <a:r>
              <a:rPr lang="en-US" altLang="ko-KR" sz="1100" dirty="0" err="1"/>
              <a:t>gameObject.transform.rotation.x</a:t>
            </a:r>
            <a:r>
              <a:rPr lang="en-US" altLang="ko-KR" sz="1100" dirty="0"/>
              <a:t> &lt; 0.25f &amp;&amp; </a:t>
            </a:r>
            <a:r>
              <a:rPr lang="en-US" altLang="ko-KR" sz="1100" dirty="0" err="1"/>
              <a:t>actionX</a:t>
            </a:r>
            <a:r>
              <a:rPr lang="en-US" altLang="ko-KR" sz="1100" dirty="0"/>
              <a:t> &gt; 0f) ||</a:t>
            </a:r>
          </a:p>
          <a:p>
            <a:r>
              <a:rPr lang="en-US" altLang="ko-KR" sz="1100" dirty="0"/>
              <a:t>            (</a:t>
            </a:r>
            <a:r>
              <a:rPr lang="en-US" altLang="ko-KR" sz="1100" dirty="0" err="1"/>
              <a:t>gameObject.transform.rotation.x</a:t>
            </a:r>
            <a:r>
              <a:rPr lang="en-US" altLang="ko-KR" sz="1100" dirty="0"/>
              <a:t> &gt; -0.25f &amp;&amp; </a:t>
            </a:r>
            <a:r>
              <a:rPr lang="en-US" altLang="ko-KR" sz="1100" dirty="0" err="1"/>
              <a:t>actionX</a:t>
            </a:r>
            <a:r>
              <a:rPr lang="en-US" altLang="ko-KR" sz="1100" dirty="0"/>
              <a:t> &lt; 0f))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gameObject.transform.Rotate</a:t>
            </a:r>
            <a:r>
              <a:rPr lang="en-US" altLang="ko-KR" sz="1100" dirty="0"/>
              <a:t>(new Vector3(1, 0, 0), </a:t>
            </a:r>
            <a:r>
              <a:rPr lang="en-US" altLang="ko-KR" sz="1100" dirty="0" err="1"/>
              <a:t>actionX</a:t>
            </a:r>
            <a:r>
              <a:rPr lang="en-US" altLang="ko-KR" sz="1100" dirty="0"/>
              <a:t>);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    if ((</a:t>
            </a:r>
            <a:r>
              <a:rPr lang="en-US" altLang="ko-KR" sz="1100" dirty="0" err="1"/>
              <a:t>ball.transform.position.y</a:t>
            </a:r>
            <a:r>
              <a:rPr lang="en-US" altLang="ko-KR" sz="1100" dirty="0"/>
              <a:t> - </a:t>
            </a:r>
            <a:r>
              <a:rPr lang="en-US" altLang="ko-KR" sz="1100" dirty="0" err="1"/>
              <a:t>gameObject.transform.position.y</a:t>
            </a:r>
            <a:r>
              <a:rPr lang="en-US" altLang="ko-KR" sz="1100" dirty="0"/>
              <a:t>) &lt; -2f ||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Mathf.Abs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ball.transform.position.x</a:t>
            </a:r>
            <a:r>
              <a:rPr lang="en-US" altLang="ko-KR" sz="1100" dirty="0"/>
              <a:t> - </a:t>
            </a:r>
            <a:r>
              <a:rPr lang="en-US" altLang="ko-KR" sz="1100" dirty="0" err="1"/>
              <a:t>gameObject.transform.position.x</a:t>
            </a:r>
            <a:r>
              <a:rPr lang="en-US" altLang="ko-KR" sz="1100" dirty="0"/>
              <a:t>) &gt; 3f ||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Mathf.Abs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ball.transform.position.z</a:t>
            </a:r>
            <a:r>
              <a:rPr lang="en-US" altLang="ko-KR" sz="1100" dirty="0"/>
              <a:t> - </a:t>
            </a:r>
            <a:r>
              <a:rPr lang="en-US" altLang="ko-KR" sz="1100" dirty="0" err="1"/>
              <a:t>gameObject.transform.position.z</a:t>
            </a:r>
            <a:r>
              <a:rPr lang="en-US" altLang="ko-KR" sz="1100" dirty="0"/>
              <a:t>) &gt; 3f)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SetReward</a:t>
            </a:r>
            <a:r>
              <a:rPr lang="en-US" altLang="ko-KR" sz="1100" dirty="0"/>
              <a:t>(-1f);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EndEpisode</a:t>
            </a:r>
            <a:r>
              <a:rPr lang="en-US" altLang="ko-KR" sz="1100" dirty="0"/>
              <a:t>();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    else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SetReward</a:t>
            </a:r>
            <a:r>
              <a:rPr lang="en-US" altLang="ko-KR" sz="1100" dirty="0"/>
              <a:t>(0.1f);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C8DF05-6B10-47B9-9D81-41FC764F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674" y="1552176"/>
            <a:ext cx="3781425" cy="23907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CA9058-9E6A-47B6-A57D-02B68A4626A7}"/>
              </a:ext>
            </a:extLst>
          </p:cNvPr>
          <p:cNvSpPr/>
          <p:nvPr/>
        </p:nvSpPr>
        <p:spPr>
          <a:xfrm>
            <a:off x="4291343" y="1747319"/>
            <a:ext cx="1377683" cy="389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3F938-151B-4D5E-8846-6A825B509F3B}"/>
              </a:ext>
            </a:extLst>
          </p:cNvPr>
          <p:cNvSpPr/>
          <p:nvPr/>
        </p:nvSpPr>
        <p:spPr>
          <a:xfrm>
            <a:off x="9252642" y="2598345"/>
            <a:ext cx="2355457" cy="398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2FF49E-76E3-4DA7-969A-0CA5D64FE8E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5669026" y="1941969"/>
            <a:ext cx="3583616" cy="855552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68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5538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    public override void </a:t>
            </a:r>
            <a:r>
              <a:rPr lang="en-US" altLang="ko-KR" sz="1600" dirty="0" err="1"/>
              <a:t>OnEpisodeBegin</a:t>
            </a:r>
            <a:r>
              <a:rPr lang="en-US" altLang="ko-KR" sz="1600" dirty="0"/>
              <a:t>()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gameObject.transform.rotation</a:t>
            </a:r>
            <a:r>
              <a:rPr lang="en-US" altLang="ko-KR" sz="1600" dirty="0"/>
              <a:t> = new Quaternion(0f, 0f, 0f, 0f);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gameObject.transform.Rotate</a:t>
            </a:r>
            <a:r>
              <a:rPr lang="en-US" altLang="ko-KR" sz="1600" dirty="0"/>
              <a:t>(new Vector3(1, 0, 0), </a:t>
            </a:r>
            <a:r>
              <a:rPr lang="en-US" altLang="ko-KR" sz="1600" dirty="0" err="1"/>
              <a:t>Random.Range</a:t>
            </a:r>
            <a:r>
              <a:rPr lang="en-US" altLang="ko-KR" sz="1600" dirty="0"/>
              <a:t>(-10f, 10f));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gameObject.transform.Rotate</a:t>
            </a:r>
            <a:r>
              <a:rPr lang="en-US" altLang="ko-KR" sz="1600" dirty="0"/>
              <a:t>(new Vector3(0, 0, 1), </a:t>
            </a:r>
            <a:r>
              <a:rPr lang="en-US" altLang="ko-KR" sz="1600" dirty="0" err="1"/>
              <a:t>Random.Range</a:t>
            </a:r>
            <a:r>
              <a:rPr lang="en-US" altLang="ko-KR" sz="1600" dirty="0"/>
              <a:t>(-10f, 10f));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m_BallRb.velocity</a:t>
            </a:r>
            <a:r>
              <a:rPr lang="en-US" altLang="ko-KR" sz="1600" dirty="0"/>
              <a:t> = new Vector3(0f, 0f, 0f);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ball.transform.position</a:t>
            </a:r>
            <a:r>
              <a:rPr lang="en-US" altLang="ko-KR" sz="1600" dirty="0"/>
              <a:t> = </a:t>
            </a:r>
          </a:p>
          <a:p>
            <a:r>
              <a:rPr lang="en-US" altLang="ko-KR" sz="1600" dirty="0"/>
              <a:t>				new Vector3(</a:t>
            </a:r>
            <a:r>
              <a:rPr lang="en-US" altLang="ko-KR" sz="1600" dirty="0" err="1"/>
              <a:t>Random.Range</a:t>
            </a:r>
            <a:r>
              <a:rPr lang="en-US" altLang="ko-KR" sz="1600" dirty="0"/>
              <a:t>(-1.5f, 1.5f), 4f, </a:t>
            </a:r>
            <a:r>
              <a:rPr lang="en-US" altLang="ko-KR" sz="1600" dirty="0" err="1"/>
              <a:t>Random.Range</a:t>
            </a:r>
            <a:r>
              <a:rPr lang="en-US" altLang="ko-KR" sz="1600" dirty="0"/>
              <a:t>(-1.5f, 1.5f))</a:t>
            </a:r>
          </a:p>
          <a:p>
            <a:r>
              <a:rPr lang="en-US" altLang="ko-KR" sz="1600" dirty="0"/>
              <a:t>                + </a:t>
            </a:r>
            <a:r>
              <a:rPr lang="en-US" altLang="ko-KR" sz="1600" dirty="0" err="1"/>
              <a:t>gameObject.transform.position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SetResetParameters</a:t>
            </a:r>
            <a:r>
              <a:rPr lang="en-US" altLang="ko-KR" sz="1600" dirty="0"/>
              <a:t>();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}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public override void Heuristic(float[] </a:t>
            </a:r>
            <a:r>
              <a:rPr lang="en-US" altLang="ko-KR" sz="1600" dirty="0" err="1"/>
              <a:t>actionsOut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actionsOut</a:t>
            </a:r>
            <a:r>
              <a:rPr lang="en-US" altLang="ko-KR" sz="1600" dirty="0"/>
              <a:t>[0] = -</a:t>
            </a:r>
            <a:r>
              <a:rPr lang="en-US" altLang="ko-KR" sz="1600" dirty="0" err="1"/>
              <a:t>Input.GetAxis</a:t>
            </a:r>
            <a:r>
              <a:rPr lang="en-US" altLang="ko-KR" sz="1600" dirty="0"/>
              <a:t>("Horizontal");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actionsOut</a:t>
            </a:r>
            <a:r>
              <a:rPr lang="en-US" altLang="ko-KR" sz="1600" dirty="0"/>
              <a:t>[1] = </a:t>
            </a:r>
            <a:r>
              <a:rPr lang="en-US" altLang="ko-KR" sz="1600" dirty="0" err="1"/>
              <a:t>Input.GetAxis</a:t>
            </a:r>
            <a:r>
              <a:rPr lang="en-US" altLang="ko-KR" sz="1600" dirty="0"/>
              <a:t>("Vertical");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}</a:t>
            </a:r>
            <a:endParaRPr lang="ko-KR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2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40"/>
            <a:ext cx="9905998" cy="34765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  public void </a:t>
            </a:r>
            <a:r>
              <a:rPr lang="en-US" altLang="ko-KR" dirty="0" err="1"/>
              <a:t>SetBall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m_BallRb.mass</a:t>
            </a:r>
            <a:r>
              <a:rPr lang="en-US" altLang="ko-KR" dirty="0"/>
              <a:t> = </a:t>
            </a:r>
            <a:r>
              <a:rPr lang="en-US" altLang="ko-KR" dirty="0" err="1"/>
              <a:t>m_ResetParams.GetWithDefault</a:t>
            </a:r>
            <a:r>
              <a:rPr lang="en-US" altLang="ko-KR" dirty="0"/>
              <a:t>("mass", 1.0f);</a:t>
            </a:r>
          </a:p>
          <a:p>
            <a:r>
              <a:rPr lang="en-US" altLang="ko-KR" dirty="0"/>
              <a:t>        var scale = </a:t>
            </a:r>
            <a:r>
              <a:rPr lang="en-US" altLang="ko-KR" dirty="0" err="1"/>
              <a:t>m_ResetParams.GetWithDefault</a:t>
            </a:r>
            <a:r>
              <a:rPr lang="en-US" altLang="ko-KR" dirty="0"/>
              <a:t>("scale", 1.0f);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ball.transform.localScale</a:t>
            </a:r>
            <a:r>
              <a:rPr lang="en-US" altLang="ko-KR" dirty="0"/>
              <a:t> = new Vector3(scale, scale, scale);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SetResetParameters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SetBall</a:t>
            </a:r>
            <a:r>
              <a:rPr lang="en-US" altLang="ko-KR" dirty="0"/>
              <a:t>();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}</a:t>
            </a:r>
            <a:endParaRPr lang="ko-KR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4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8BB28-5BC3-4426-8209-A4FB37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Ball3DAgent </a:t>
            </a:r>
            <a:r>
              <a:rPr lang="ko-KR" altLang="en-US" dirty="0"/>
              <a:t>스크립트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35D6D-EAC9-4883-B79F-8FED13DE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Agent (Script) </a:t>
            </a:r>
            <a:r>
              <a:rPr lang="ko-KR" altLang="en-US" dirty="0"/>
              <a:t>컴포넌트는 삭제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Ball 3D Agent (Script)</a:t>
            </a:r>
            <a:r>
              <a:rPr lang="ko-KR" altLang="en-US" dirty="0"/>
              <a:t>컴포넌트를 수정한다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8FF8A-80F6-45FE-9343-4591F6E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30313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95769-44BB-4E3F-A922-42F5C531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" t="3469" r="174" b="6536"/>
          <a:stretch/>
        </p:blipFill>
        <p:spPr>
          <a:xfrm>
            <a:off x="1982708" y="1837852"/>
            <a:ext cx="3974475" cy="9215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753864-073E-4CF7-966F-3DC14EBC9461}"/>
              </a:ext>
            </a:extLst>
          </p:cNvPr>
          <p:cNvSpPr/>
          <p:nvPr/>
        </p:nvSpPr>
        <p:spPr>
          <a:xfrm>
            <a:off x="5650428" y="1828799"/>
            <a:ext cx="288649" cy="262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0224B1-24D7-4FC0-9697-60BCE3469506}"/>
              </a:ext>
            </a:extLst>
          </p:cNvPr>
          <p:cNvSpPr/>
          <p:nvPr/>
        </p:nvSpPr>
        <p:spPr>
          <a:xfrm>
            <a:off x="6983313" y="2049633"/>
            <a:ext cx="2880067" cy="4979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Remove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Component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96AC61C-65D0-4F7C-B2CD-F49C39CFF34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39077" y="1960075"/>
            <a:ext cx="1044236" cy="338528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44D663D-C98D-4B8C-9B56-B04FF8FB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08" y="3522054"/>
            <a:ext cx="8143222" cy="30216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1A7F5F-5DEB-432F-837B-68EC67896BC9}"/>
              </a:ext>
            </a:extLst>
          </p:cNvPr>
          <p:cNvSpPr/>
          <p:nvPr/>
        </p:nvSpPr>
        <p:spPr>
          <a:xfrm>
            <a:off x="8220547" y="5613149"/>
            <a:ext cx="1380283" cy="178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C5E0EF-4743-4949-9979-E6E314DA57DE}"/>
              </a:ext>
            </a:extLst>
          </p:cNvPr>
          <p:cNvSpPr/>
          <p:nvPr/>
        </p:nvSpPr>
        <p:spPr>
          <a:xfrm>
            <a:off x="1982708" y="4354717"/>
            <a:ext cx="1068310" cy="14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1E4ADF-2ED7-46C5-9FD2-54803902E0F6}"/>
              </a:ext>
            </a:extLst>
          </p:cNvPr>
          <p:cNvSpPr/>
          <p:nvPr/>
        </p:nvSpPr>
        <p:spPr>
          <a:xfrm>
            <a:off x="8220547" y="6333067"/>
            <a:ext cx="1380283" cy="178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CB78F79-359B-4AC1-A91E-0B8278F0F602}"/>
              </a:ext>
            </a:extLst>
          </p:cNvPr>
          <p:cNvCxnSpPr>
            <a:stCxn id="12" idx="3"/>
          </p:cNvCxnSpPr>
          <p:nvPr/>
        </p:nvCxnSpPr>
        <p:spPr>
          <a:xfrm>
            <a:off x="3051018" y="4427145"/>
            <a:ext cx="5169529" cy="2000815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2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537E5-D348-4494-BEE6-B20557B4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729F7-69E5-42D8-9456-4E1E510D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생성 및 배치</a:t>
            </a:r>
            <a:endParaRPr lang="en-US" altLang="ko-KR" dirty="0"/>
          </a:p>
          <a:p>
            <a:r>
              <a:rPr lang="en-US" altLang="ko-KR" dirty="0"/>
              <a:t>Agent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en-US" altLang="ko-KR" dirty="0"/>
              <a:t>Ball3DAgent </a:t>
            </a:r>
            <a:r>
              <a:rPr lang="ko-KR" altLang="en-US" dirty="0"/>
              <a:t>스크립트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생성 및 테스트</a:t>
            </a:r>
            <a:endParaRPr lang="en-US" altLang="ko-KR" dirty="0"/>
          </a:p>
          <a:p>
            <a:r>
              <a:rPr lang="ko-KR" altLang="en-US" dirty="0"/>
              <a:t>더 해보기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AF091-B62A-472B-9514-E6AC5EA4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6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509E7C2-58C0-4F9D-BC22-A3FF72C0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/>
              <a:t>및 테스트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A0A1DE-7533-46A7-826B-77FED1E6D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94186-BD18-413D-AD0A-C2552288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91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205A441-85FF-4952-B3AE-84740327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3DBall.yaml </a:t>
            </a:r>
            <a:r>
              <a:rPr lang="ko-KR" altLang="en-US" dirty="0"/>
              <a:t>생성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A2B1786-6B7F-4A2A-878A-D68F7924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237" y="1284574"/>
            <a:ext cx="9905999" cy="4504268"/>
          </a:xfrm>
        </p:spPr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yaml</a:t>
            </a:r>
            <a:r>
              <a:rPr lang="ko-KR" altLang="en-US" dirty="0"/>
              <a:t>은 </a:t>
            </a:r>
            <a:r>
              <a:rPr lang="en-US" altLang="ko-KR" dirty="0"/>
              <a:t>.xml</a:t>
            </a:r>
            <a:r>
              <a:rPr lang="ko-KR" altLang="en-US" dirty="0"/>
              <a:t>과 </a:t>
            </a:r>
            <a:r>
              <a:rPr lang="en-US" altLang="ko-KR" dirty="0"/>
              <a:t>.json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같이</a:t>
            </a:r>
            <a:r>
              <a:rPr lang="en-US" altLang="ko-KR" dirty="0"/>
              <a:t> </a:t>
            </a:r>
            <a:r>
              <a:rPr lang="ko-KR" altLang="en-US" dirty="0"/>
              <a:t>데이터를 전송할 때 사용되는 포맷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92CA9-B955-4AE4-8ED7-03D08027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084BD-8496-4DB9-ADB0-3A1E70C6A310}"/>
              </a:ext>
            </a:extLst>
          </p:cNvPr>
          <p:cNvSpPr txBox="1"/>
          <p:nvPr/>
        </p:nvSpPr>
        <p:spPr>
          <a:xfrm>
            <a:off x="1442640" y="6099481"/>
            <a:ext cx="3512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: https://www.inflearn.com/questions/16184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BDC049-BA23-43E8-A88C-2148C4C9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64" y="2070076"/>
            <a:ext cx="3368860" cy="37187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43E049-DA32-41F6-B7BF-E2748DD7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70" y="2070076"/>
            <a:ext cx="2161397" cy="3718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612648-A876-470E-8885-87A7CD24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022" y="2127757"/>
            <a:ext cx="2481209" cy="262121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4909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16C98-6D1E-480C-86D0-53F19D19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3DBall.yaml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E5E5E-ECD4-4F29-9885-00B63B2C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6F31C-11FF-4481-A673-4DCCDB93C839}"/>
              </a:ext>
            </a:extLst>
          </p:cNvPr>
          <p:cNvSpPr txBox="1"/>
          <p:nvPr/>
        </p:nvSpPr>
        <p:spPr>
          <a:xfrm>
            <a:off x="1141413" y="1085959"/>
            <a:ext cx="42635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default:</a:t>
            </a:r>
          </a:p>
          <a:p>
            <a:r>
              <a:rPr lang="en-US" altLang="ko-KR" sz="1400" dirty="0"/>
              <a:t>    trainer: </a:t>
            </a:r>
            <a:r>
              <a:rPr lang="en-US" altLang="ko-KR" sz="1400" dirty="0" err="1"/>
              <a:t>ppo</a:t>
            </a:r>
            <a:endParaRPr lang="en-US" altLang="ko-KR" sz="1400" dirty="0"/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batch_size</a:t>
            </a:r>
            <a:r>
              <a:rPr lang="en-US" altLang="ko-KR" sz="1400" dirty="0"/>
              <a:t>: 1024</a:t>
            </a:r>
          </a:p>
          <a:p>
            <a:r>
              <a:rPr lang="en-US" altLang="ko-KR" sz="1400" dirty="0"/>
              <a:t>    beta: 5.0e-3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buffer_size</a:t>
            </a:r>
            <a:r>
              <a:rPr lang="en-US" altLang="ko-KR" sz="1400" dirty="0"/>
              <a:t>: 10240</a:t>
            </a:r>
          </a:p>
          <a:p>
            <a:r>
              <a:rPr lang="en-US" altLang="ko-KR" sz="1400" dirty="0"/>
              <a:t>    epsilon: 0.2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hidden_units</a:t>
            </a:r>
            <a:r>
              <a:rPr lang="en-US" altLang="ko-KR" sz="1400" dirty="0"/>
              <a:t>: 128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lambd</a:t>
            </a:r>
            <a:r>
              <a:rPr lang="en-US" altLang="ko-KR" sz="1400" dirty="0"/>
              <a:t>: 0.95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>
                <a:solidFill>
                  <a:srgbClr val="FF0000"/>
                </a:solidFill>
              </a:rPr>
              <a:t>learning_rate</a:t>
            </a:r>
            <a:r>
              <a:rPr lang="en-US" altLang="ko-KR" sz="1400" dirty="0">
                <a:solidFill>
                  <a:srgbClr val="FF0000"/>
                </a:solidFill>
              </a:rPr>
              <a:t>: 0.003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learning_rate_schedule</a:t>
            </a:r>
            <a:r>
              <a:rPr lang="en-US" altLang="ko-KR" sz="1400" dirty="0"/>
              <a:t>: linear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>
                <a:solidFill>
                  <a:srgbClr val="FF0000"/>
                </a:solidFill>
              </a:rPr>
              <a:t>max_steps</a:t>
            </a:r>
            <a:r>
              <a:rPr lang="en-US" altLang="ko-KR" sz="1400" dirty="0">
                <a:solidFill>
                  <a:srgbClr val="FF0000"/>
                </a:solidFill>
              </a:rPr>
              <a:t>: 10000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memory_size</a:t>
            </a:r>
            <a:r>
              <a:rPr lang="en-US" altLang="ko-KR" sz="1400" dirty="0"/>
              <a:t>: 128</a:t>
            </a:r>
          </a:p>
          <a:p>
            <a:r>
              <a:rPr lang="en-US" altLang="ko-KR" sz="1400" dirty="0"/>
              <a:t>    normalize: false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num_epoch</a:t>
            </a:r>
            <a:r>
              <a:rPr lang="en-US" altLang="ko-KR" sz="1400" dirty="0"/>
              <a:t>: 3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num_layers</a:t>
            </a:r>
            <a:r>
              <a:rPr lang="en-US" altLang="ko-KR" sz="1400" dirty="0"/>
              <a:t>: 2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time_horizon</a:t>
            </a:r>
            <a:r>
              <a:rPr lang="en-US" altLang="ko-KR" sz="1400" dirty="0"/>
              <a:t>: 64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sequence_length</a:t>
            </a:r>
            <a:r>
              <a:rPr lang="en-US" altLang="ko-KR" sz="1400" dirty="0"/>
              <a:t>: 64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summary_freq</a:t>
            </a:r>
            <a:r>
              <a:rPr lang="en-US" altLang="ko-KR" sz="1400" dirty="0"/>
              <a:t>: 10000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use_recurrent</a:t>
            </a:r>
            <a:r>
              <a:rPr lang="en-US" altLang="ko-KR" sz="1400" dirty="0"/>
              <a:t>: false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vis_encode_type</a:t>
            </a:r>
            <a:r>
              <a:rPr lang="en-US" altLang="ko-KR" sz="1400" dirty="0"/>
              <a:t>: simple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reward_signals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        extrinsic:</a:t>
            </a:r>
          </a:p>
          <a:p>
            <a:r>
              <a:rPr lang="en-US" altLang="ko-KR" sz="1400" dirty="0"/>
              <a:t>            strength: 1.0</a:t>
            </a:r>
          </a:p>
          <a:p>
            <a:r>
              <a:rPr lang="en-US" altLang="ko-KR" sz="1400" dirty="0"/>
              <a:t>            gamma: 0.99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7864-8CD2-41C1-883C-F25242553946}"/>
              </a:ext>
            </a:extLst>
          </p:cNvPr>
          <p:cNvSpPr txBox="1"/>
          <p:nvPr/>
        </p:nvSpPr>
        <p:spPr>
          <a:xfrm>
            <a:off x="6487882" y="1085959"/>
            <a:ext cx="2891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3DBall:</a:t>
            </a:r>
          </a:p>
          <a:p>
            <a:r>
              <a:rPr lang="en-US" altLang="ko-KR" sz="1400" dirty="0"/>
              <a:t>    normalize: true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batch_size</a:t>
            </a:r>
            <a:r>
              <a:rPr lang="en-US" altLang="ko-KR" sz="1400" dirty="0"/>
              <a:t>: 16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buffer_size</a:t>
            </a:r>
            <a:r>
              <a:rPr lang="en-US" altLang="ko-KR" sz="1400" dirty="0"/>
              <a:t>: 120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summary_freq</a:t>
            </a:r>
            <a:r>
              <a:rPr lang="en-US" altLang="ko-KR" sz="1400" dirty="0"/>
              <a:t>: 120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time_horizon</a:t>
            </a:r>
            <a:r>
              <a:rPr lang="en-US" altLang="ko-KR" sz="1400" dirty="0"/>
              <a:t>: 100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lambd</a:t>
            </a:r>
            <a:r>
              <a:rPr lang="en-US" altLang="ko-KR" sz="1400" dirty="0"/>
              <a:t>: 0.99</a:t>
            </a:r>
          </a:p>
          <a:p>
            <a:r>
              <a:rPr lang="en-US" altLang="ko-KR" sz="1400" dirty="0"/>
              <a:t>    beta: 0.01</a:t>
            </a:r>
          </a:p>
          <a:p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24E72-58A6-4457-BCC7-1DA90BFCCD61}"/>
              </a:ext>
            </a:extLst>
          </p:cNvPr>
          <p:cNvSpPr txBox="1"/>
          <p:nvPr/>
        </p:nvSpPr>
        <p:spPr>
          <a:xfrm>
            <a:off x="6560310" y="5946409"/>
            <a:ext cx="509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완성된 </a:t>
            </a:r>
            <a:r>
              <a:rPr lang="en-US" altLang="ko-KR" i="1" dirty="0">
                <a:solidFill>
                  <a:srgbClr val="FF0000"/>
                </a:solidFill>
              </a:rPr>
              <a:t>3DBall.yaml</a:t>
            </a:r>
            <a:r>
              <a:rPr lang="ko-KR" altLang="en-US" i="1" dirty="0">
                <a:solidFill>
                  <a:srgbClr val="FF0000"/>
                </a:solidFill>
              </a:rPr>
              <a:t>은 바탕화면에 저장한다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6CFF7-2FD5-48CA-9644-12453055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모델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44102-B3AB-4372-B794-A8BD6B57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검색창에 </a:t>
            </a:r>
            <a:r>
              <a:rPr lang="en-US" altLang="ko-KR" dirty="0"/>
              <a:t>Anaconda prompt </a:t>
            </a:r>
            <a:r>
              <a:rPr lang="ko-KR" altLang="en-US" dirty="0"/>
              <a:t>검색 후 열기</a:t>
            </a:r>
            <a:endParaRPr lang="en-US" altLang="ko-KR" dirty="0"/>
          </a:p>
          <a:p>
            <a:r>
              <a:rPr lang="ko-KR" altLang="en-US" dirty="0"/>
              <a:t>가상 환경 생성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create -n my3dball</a:t>
            </a:r>
          </a:p>
          <a:p>
            <a:r>
              <a:rPr lang="ko-KR" altLang="en-US" dirty="0"/>
              <a:t>가상 환경 리스트 확인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env list</a:t>
            </a:r>
          </a:p>
          <a:p>
            <a:r>
              <a:rPr lang="ko-KR" altLang="en-US" dirty="0"/>
              <a:t>가상 환경 활성화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activate my3dball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DFB3C-CA5C-466B-8F18-55BB441A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08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14B3FF-0B57-476D-8BA5-686FA51CA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9"/>
          <a:stretch/>
        </p:blipFill>
        <p:spPr>
          <a:xfrm>
            <a:off x="1141412" y="1852408"/>
            <a:ext cx="6173789" cy="45042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7CFB1D-4957-4879-99ED-30D502AF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Ml</a:t>
            </a:r>
            <a:r>
              <a:rPr lang="en-US" altLang="ko-KR" dirty="0"/>
              <a:t>-Agents </a:t>
            </a:r>
            <a:r>
              <a:rPr lang="ko-KR" altLang="en-US" dirty="0"/>
              <a:t>학습하기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95B45-1E0A-4860-A362-92BB2318E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err="1"/>
              <a:t>mlagents</a:t>
            </a:r>
            <a:r>
              <a:rPr lang="en-US" altLang="ko-KR" sz="1800" dirty="0"/>
              <a:t>-learn </a:t>
            </a:r>
            <a:r>
              <a:rPr lang="en-US" altLang="ko-KR" sz="1800" dirty="0">
                <a:solidFill>
                  <a:srgbClr val="FF0000"/>
                </a:solidFill>
              </a:rPr>
              <a:t>"C:\Users\User\Desktop\3DBall.yaml" </a:t>
            </a:r>
            <a:r>
              <a:rPr lang="en-US" altLang="ko-KR" sz="1800" dirty="0"/>
              <a:t>--run-id </a:t>
            </a:r>
            <a:r>
              <a:rPr lang="en-US" altLang="ko-KR" sz="1800" dirty="0">
                <a:solidFill>
                  <a:srgbClr val="FF0000"/>
                </a:solidFill>
              </a:rPr>
              <a:t>3DBall-30100-v1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091CF-32BD-438E-AA20-320D4808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6526" y="6153029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3952E8-7625-4E41-9C5D-2DB2DD59B72C}"/>
              </a:ext>
            </a:extLst>
          </p:cNvPr>
          <p:cNvSpPr/>
          <p:nvPr/>
        </p:nvSpPr>
        <p:spPr>
          <a:xfrm>
            <a:off x="1141412" y="5900570"/>
            <a:ext cx="6065822" cy="375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6C9B9-F2A8-42FC-B7C3-D27F51D26776}"/>
              </a:ext>
            </a:extLst>
          </p:cNvPr>
          <p:cNvSpPr txBox="1"/>
          <p:nvPr/>
        </p:nvSpPr>
        <p:spPr>
          <a:xfrm>
            <a:off x="7415463" y="5700899"/>
            <a:ext cx="388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이런 문구가 뜨면 유니티로 돌아가 </a:t>
            </a:r>
            <a:r>
              <a:rPr lang="en-US" altLang="ko-KR" i="1" dirty="0">
                <a:solidFill>
                  <a:srgbClr val="FF0000"/>
                </a:solidFill>
              </a:rPr>
              <a:t>play </a:t>
            </a:r>
            <a:r>
              <a:rPr lang="ko-KR" altLang="en-US" i="1" dirty="0">
                <a:solidFill>
                  <a:srgbClr val="FF0000"/>
                </a:solidFill>
              </a:rPr>
              <a:t>버튼을 누른다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47E4A6-9B46-4966-876B-9CFE5E9BC6F1}"/>
              </a:ext>
            </a:extLst>
          </p:cNvPr>
          <p:cNvCxnSpPr>
            <a:cxnSpLocks/>
          </p:cNvCxnSpPr>
          <p:nvPr/>
        </p:nvCxnSpPr>
        <p:spPr>
          <a:xfrm>
            <a:off x="8755376" y="1488553"/>
            <a:ext cx="197669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FE562A-6063-4DF5-98CB-4166D1378A36}"/>
              </a:ext>
            </a:extLst>
          </p:cNvPr>
          <p:cNvSpPr txBox="1"/>
          <p:nvPr/>
        </p:nvSpPr>
        <p:spPr>
          <a:xfrm>
            <a:off x="8250605" y="1852408"/>
            <a:ext cx="3594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모델이 저장되는 </a:t>
            </a:r>
            <a:r>
              <a:rPr lang="ko-KR" altLang="en-US" i="1" dirty="0" err="1">
                <a:solidFill>
                  <a:srgbClr val="FF0000"/>
                </a:solidFill>
              </a:rPr>
              <a:t>폴더명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에러가 나면 </a:t>
            </a:r>
            <a:r>
              <a:rPr lang="en-US" altLang="ko-KR" i="1" dirty="0">
                <a:solidFill>
                  <a:srgbClr val="FF0000"/>
                </a:solidFill>
              </a:rPr>
              <a:t>v2, v3</a:t>
            </a:r>
            <a:r>
              <a:rPr lang="ko-KR" altLang="en-US" i="1" dirty="0">
                <a:solidFill>
                  <a:srgbClr val="FF0000"/>
                </a:solidFill>
              </a:rPr>
              <a:t>와 같이 이름을 수정해서 넣어준다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6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E9615-D5AA-4C48-9C63-B720C670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TFModel</a:t>
            </a:r>
            <a:r>
              <a:rPr lang="ko-KR" altLang="en-US" dirty="0"/>
              <a:t> 컴파일</a:t>
            </a:r>
          </a:p>
        </p:txBody>
      </p:sp>
      <p:pic>
        <p:nvPicPr>
          <p:cNvPr id="5" name="녹화_2021_08_22_20_20_46_856">
            <a:hlinkClick r:id="" action="ppaction://media"/>
            <a:extLst>
              <a:ext uri="{FF2B5EF4-FFF2-40B4-BE49-F238E27FC236}">
                <a16:creationId xmlns:a16="http://schemas.microsoft.com/office/drawing/2014/main" id="{54391938-37B1-4ACB-B28E-C543B0FEF1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344" y="1465435"/>
            <a:ext cx="9906000" cy="42005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2DC98-9C0F-4753-A20B-42C51C22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35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6FB6F-D310-405E-8F44-CD13B88C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E1B57-CD02-4800-97B8-6E156D900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C:\Users\User\models\3DBall-30100-v1 </a:t>
            </a:r>
            <a:r>
              <a:rPr lang="ko-KR" altLang="en-US" dirty="0"/>
              <a:t>로 이동한다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3DBall.nn</a:t>
            </a:r>
            <a:r>
              <a:rPr lang="ko-KR" altLang="en-US" dirty="0"/>
              <a:t>을 </a:t>
            </a:r>
            <a:r>
              <a:rPr lang="en-US" altLang="ko-KR" dirty="0"/>
              <a:t>3DBall-v1.nn</a:t>
            </a:r>
            <a:r>
              <a:rPr lang="ko-KR" altLang="en-US" dirty="0"/>
              <a:t>으로 수정한다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Assets </a:t>
            </a:r>
            <a:r>
              <a:rPr lang="ko-KR" altLang="en-US" dirty="0"/>
              <a:t>내부에 </a:t>
            </a:r>
            <a:r>
              <a:rPr lang="en-US" altLang="ko-KR" dirty="0"/>
              <a:t>Models </a:t>
            </a:r>
            <a:r>
              <a:rPr lang="ko-KR" altLang="en-US" dirty="0"/>
              <a:t>폴더</a:t>
            </a:r>
            <a:r>
              <a:rPr lang="en-US" altLang="ko-KR" dirty="0"/>
              <a:t> </a:t>
            </a:r>
            <a:r>
              <a:rPr lang="ko-KR" altLang="en-US" dirty="0"/>
              <a:t>만들어 넣기</a:t>
            </a:r>
            <a:endParaRPr lang="en-US" altLang="ko-KR" dirty="0"/>
          </a:p>
          <a:p>
            <a:r>
              <a:rPr lang="en-US" altLang="ko-KR" dirty="0"/>
              <a:t>Agent</a:t>
            </a:r>
            <a:r>
              <a:rPr lang="ko-KR" altLang="en-US" dirty="0"/>
              <a:t>의 </a:t>
            </a:r>
            <a:r>
              <a:rPr lang="en-US" altLang="ko-KR" dirty="0"/>
              <a:t>Behavior Parameters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r>
              <a:rPr lang="ko-KR" altLang="en-US" dirty="0"/>
              <a:t>에 적용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E843C-5B20-42F6-88CB-608B36E7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38C4E-954F-464D-909C-799B1C2FC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4" r="12118"/>
          <a:stretch/>
        </p:blipFill>
        <p:spPr>
          <a:xfrm>
            <a:off x="7981621" y="1812122"/>
            <a:ext cx="1750854" cy="1183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0EC07B-533E-4FCD-A5E8-28ECA6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5" b="21026"/>
          <a:stretch/>
        </p:blipFill>
        <p:spPr>
          <a:xfrm>
            <a:off x="1411669" y="3530014"/>
            <a:ext cx="6727396" cy="29342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44A712-8F06-4DF9-87A7-F69278C64821}"/>
              </a:ext>
            </a:extLst>
          </p:cNvPr>
          <p:cNvSpPr/>
          <p:nvPr/>
        </p:nvSpPr>
        <p:spPr>
          <a:xfrm>
            <a:off x="2824682" y="5800254"/>
            <a:ext cx="552261" cy="645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4C379C-ACE9-4C7E-81BE-D49F541B19BF}"/>
              </a:ext>
            </a:extLst>
          </p:cNvPr>
          <p:cNvSpPr/>
          <p:nvPr/>
        </p:nvSpPr>
        <p:spPr>
          <a:xfrm>
            <a:off x="6962115" y="5782059"/>
            <a:ext cx="1176950" cy="157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237CF72-3CA6-4C10-A336-04127E9292C6}"/>
              </a:ext>
            </a:extLst>
          </p:cNvPr>
          <p:cNvCxnSpPr>
            <a:endCxn id="9" idx="1"/>
          </p:cNvCxnSpPr>
          <p:nvPr/>
        </p:nvCxnSpPr>
        <p:spPr>
          <a:xfrm flipV="1">
            <a:off x="3376943" y="5860566"/>
            <a:ext cx="3585172" cy="262594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81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AD70D-BB79-46B0-8107-077C85C3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테스트</a:t>
            </a:r>
          </a:p>
        </p:txBody>
      </p:sp>
      <p:pic>
        <p:nvPicPr>
          <p:cNvPr id="5" name="녹화_2021_08_22_20_29_36_436">
            <a:hlinkClick r:id="" action="ppaction://media"/>
            <a:extLst>
              <a:ext uri="{FF2B5EF4-FFF2-40B4-BE49-F238E27FC236}">
                <a16:creationId xmlns:a16="http://schemas.microsoft.com/office/drawing/2014/main" id="{382A4ACD-C5E4-4CB2-8F6B-ECA059BD92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371" y="1239395"/>
            <a:ext cx="8521951" cy="509091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253F3-40E6-403A-B1D4-EB94E7EC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7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F9F0-98A5-4DFA-BEE8-3C2C12E2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2DCFA-4BCB-4DAB-B83D-B6A443939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3DBall.yaml</a:t>
            </a:r>
            <a:r>
              <a:rPr lang="ko-KR" altLang="en-US" dirty="0"/>
              <a:t>에서 </a:t>
            </a:r>
            <a:r>
              <a:rPr lang="en-US" altLang="ko-KR" dirty="0" err="1"/>
              <a:t>max_steps</a:t>
            </a:r>
            <a:r>
              <a:rPr lang="en-US" altLang="ko-KR" dirty="0"/>
              <a:t> </a:t>
            </a:r>
            <a:r>
              <a:rPr lang="ko-KR" altLang="en-US" dirty="0"/>
              <a:t>값을 더 다르게 해서 새로운 모델</a:t>
            </a:r>
            <a:r>
              <a:rPr lang="en-US" altLang="ko-KR" dirty="0"/>
              <a:t>(v2)</a:t>
            </a:r>
            <a:r>
              <a:rPr lang="ko-KR" altLang="en-US" dirty="0"/>
              <a:t>을 만들어 적용해보자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3DBall</a:t>
            </a:r>
            <a:r>
              <a:rPr lang="ko-KR" altLang="en-US" dirty="0"/>
              <a:t>을 여러 개 만들어서 한꺼번에 학습시켜 새로운 모델</a:t>
            </a:r>
            <a:r>
              <a:rPr lang="en-US" altLang="ko-KR" dirty="0"/>
              <a:t>(v3)</a:t>
            </a:r>
            <a:r>
              <a:rPr lang="ko-KR" altLang="en-US" dirty="0"/>
              <a:t>을 만들어 적용해보자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만든 모델을 교사에게 제출하면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수고하셨습니다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8C188-4133-469E-A96B-7A8AF661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88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D440FE-0C21-491E-969B-221E2A49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10DAC-94B2-4502-99C2-C8EB2E82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C332B3-1B2F-4058-BA40-4E583E9FF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시간부터는 직접 </a:t>
            </a:r>
            <a:r>
              <a:rPr lang="en-US" altLang="ko-KR" dirty="0"/>
              <a:t>3DBall</a:t>
            </a:r>
            <a:r>
              <a:rPr lang="ko-KR" altLang="en-US" dirty="0"/>
              <a:t>을 구현해보겠습니다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27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72F415A-04B4-4743-B188-62EB94CB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배치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9AD9A5-F550-48B2-9478-B6B49CC88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9B935-D2C8-4507-BD2F-1EA9B359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16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1C2CD-972C-4907-923D-A68562AD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F2221-53A0-4492-884E-2637F72C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D/E </a:t>
            </a:r>
            <a:r>
              <a:rPr lang="ko-KR" altLang="en-US" dirty="0"/>
              <a:t>드라이브에 영문</a:t>
            </a:r>
            <a:r>
              <a:rPr lang="en-US" altLang="ko-KR" dirty="0"/>
              <a:t>/</a:t>
            </a:r>
            <a:r>
              <a:rPr lang="ko-KR" altLang="en-US" dirty="0"/>
              <a:t>숫자로만 된 폴더 만들기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30100hong</a:t>
            </a:r>
          </a:p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Editor</a:t>
            </a:r>
            <a:r>
              <a:rPr lang="ko-KR" altLang="en-US" dirty="0"/>
              <a:t>를 실행하고 생성된 폴더 안에 프로젝트 생성</a:t>
            </a:r>
            <a:endParaRPr lang="en-US" altLang="ko-KR" dirty="0"/>
          </a:p>
          <a:p>
            <a:pPr lvl="1"/>
            <a:r>
              <a:rPr lang="ko-KR" altLang="en-US" dirty="0"/>
              <a:t>프로젝트명 </a:t>
            </a:r>
            <a:r>
              <a:rPr lang="en-US" altLang="ko-KR" dirty="0"/>
              <a:t>: 3DBall (</a:t>
            </a:r>
            <a:r>
              <a:rPr lang="ko-KR" altLang="en-US" dirty="0"/>
              <a:t>영문</a:t>
            </a:r>
            <a:r>
              <a:rPr lang="en-US" altLang="ko-KR" dirty="0"/>
              <a:t>/</a:t>
            </a:r>
            <a:r>
              <a:rPr lang="ko-KR" altLang="en-US" dirty="0"/>
              <a:t>숫자로 자유롭게 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: 2020.1.4f1</a:t>
            </a:r>
          </a:p>
          <a:p>
            <a:pPr lvl="1"/>
            <a:r>
              <a:rPr lang="ko-KR" altLang="en-US" dirty="0"/>
              <a:t>종류 </a:t>
            </a:r>
            <a:r>
              <a:rPr lang="en-US" altLang="ko-KR" dirty="0"/>
              <a:t>: 3D </a:t>
            </a:r>
            <a:r>
              <a:rPr lang="ko-KR" altLang="en-US" dirty="0"/>
              <a:t>프로젝트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CBD6D6-D2BF-4FB0-9E13-56B7C22F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0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50A7B-9C5D-40A4-95DA-D14CADD4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ML-Agents </a:t>
            </a:r>
            <a:r>
              <a:rPr lang="ko-KR" altLang="en-US" dirty="0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70685-6B27-4C87-9771-41B59F465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Package Manager </a:t>
            </a:r>
            <a:r>
              <a:rPr lang="ko-KR" altLang="en-US" dirty="0"/>
              <a:t>창 </a:t>
            </a:r>
            <a:endParaRPr lang="en-US" altLang="ko-KR" dirty="0"/>
          </a:p>
          <a:p>
            <a:r>
              <a:rPr lang="en-US" altLang="ko-KR" dirty="0"/>
              <a:t>Packages: Unity Registry</a:t>
            </a:r>
            <a:r>
              <a:rPr lang="ko-KR" altLang="en-US" dirty="0"/>
              <a:t>로 수정 후 </a:t>
            </a:r>
            <a:endParaRPr lang="en-US" altLang="ko-KR" dirty="0"/>
          </a:p>
          <a:p>
            <a:r>
              <a:rPr lang="en-US" altLang="ko-KR" dirty="0"/>
              <a:t>“ML-Agents” </a:t>
            </a:r>
            <a:r>
              <a:rPr lang="ko-KR" altLang="en-US" dirty="0"/>
              <a:t>검색</a:t>
            </a:r>
            <a:endParaRPr lang="en-US" altLang="ko-KR" dirty="0"/>
          </a:p>
          <a:p>
            <a:r>
              <a:rPr lang="en-US" altLang="ko-KR" dirty="0"/>
              <a:t>1.0.8 </a:t>
            </a:r>
            <a:r>
              <a:rPr lang="ko-KR" altLang="en-US" dirty="0"/>
              <a:t>버전 확인 후 </a:t>
            </a:r>
            <a:endParaRPr lang="en-US" altLang="ko-KR" dirty="0"/>
          </a:p>
          <a:p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586085-807D-4FAA-A7AD-FCB8512E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FE00C-81A6-490F-AB80-64D1AC7A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97" y="2562955"/>
            <a:ext cx="6741108" cy="37673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6F578F-0150-4666-BAD7-099E4EC16FFC}"/>
              </a:ext>
            </a:extLst>
          </p:cNvPr>
          <p:cNvSpPr/>
          <p:nvPr/>
        </p:nvSpPr>
        <p:spPr>
          <a:xfrm>
            <a:off x="5301205" y="2731626"/>
            <a:ext cx="1527858" cy="2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DEFDF6-5FDB-4A47-A0E3-A9979633408D}"/>
              </a:ext>
            </a:extLst>
          </p:cNvPr>
          <p:cNvSpPr/>
          <p:nvPr/>
        </p:nvSpPr>
        <p:spPr>
          <a:xfrm>
            <a:off x="9792182" y="2731626"/>
            <a:ext cx="1944548" cy="2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5C81F-0514-4112-8FEA-E285AB7C5221}"/>
              </a:ext>
            </a:extLst>
          </p:cNvPr>
          <p:cNvSpPr/>
          <p:nvPr/>
        </p:nvSpPr>
        <p:spPr>
          <a:xfrm>
            <a:off x="10521387" y="6018835"/>
            <a:ext cx="526024" cy="288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01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F8F0-930A-4664-9A2E-45BAECF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3DBall Agent </a:t>
            </a:r>
            <a:r>
              <a:rPr lang="ko-KR" altLang="en-US" dirty="0"/>
              <a:t>패키지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703D6-DB42-4978-8BA6-113A5DAC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3DBall_Agent.unitypackage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</a:p>
          <a:p>
            <a:r>
              <a:rPr lang="en-US" altLang="ko-KR" dirty="0"/>
              <a:t>Agent</a:t>
            </a:r>
            <a:r>
              <a:rPr lang="ko-KR" altLang="en-US" dirty="0"/>
              <a:t> 모양만 들어 있으므로 그냥 자유롭게 본인이 만들어도 됨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AF739-98B2-4FC3-AB65-8672F7B3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4B0054-5E72-415C-A9C0-87165D4A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98" y="2391963"/>
            <a:ext cx="3589642" cy="39383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9382A6-AD4B-47F0-B744-287DF044804D}"/>
              </a:ext>
            </a:extLst>
          </p:cNvPr>
          <p:cNvSpPr/>
          <p:nvPr/>
        </p:nvSpPr>
        <p:spPr>
          <a:xfrm>
            <a:off x="6956385" y="6007260"/>
            <a:ext cx="578734" cy="311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1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D6B88A0-DCB2-499E-9AE8-B61CB453E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3" b="17113"/>
          <a:stretch/>
        </p:blipFill>
        <p:spPr>
          <a:xfrm>
            <a:off x="4879417" y="2964944"/>
            <a:ext cx="7020373" cy="3365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FA7049-CA15-4B62-985F-B398F41D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오브젝트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1A31C-5BF5-400F-A03B-3AC2C90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Assets/3DBall/Prefabs/3DBall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하이어라키뷰로</a:t>
            </a:r>
            <a:r>
              <a:rPr lang="ko-KR" altLang="en-US" dirty="0"/>
              <a:t> 던지기</a:t>
            </a:r>
            <a:endParaRPr lang="en-US" altLang="ko-KR" dirty="0"/>
          </a:p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오브젝트의</a:t>
            </a:r>
            <a:r>
              <a:rPr lang="en-US" altLang="ko-KR" dirty="0"/>
              <a:t> Camera </a:t>
            </a:r>
            <a:r>
              <a:rPr lang="ko-KR" altLang="en-US" dirty="0"/>
              <a:t>컴포넌트 수정</a:t>
            </a:r>
            <a:endParaRPr lang="en-US" altLang="ko-KR" dirty="0"/>
          </a:p>
          <a:p>
            <a:pPr lvl="1"/>
            <a:r>
              <a:rPr lang="en-US" altLang="ko-KR" dirty="0"/>
              <a:t>Clear Flags : Solid</a:t>
            </a:r>
          </a:p>
          <a:p>
            <a:pPr lvl="1"/>
            <a:r>
              <a:rPr lang="en-US" altLang="ko-KR" dirty="0"/>
              <a:t>Background : </a:t>
            </a:r>
            <a:r>
              <a:rPr lang="ko-KR" altLang="en-US" dirty="0"/>
              <a:t>맘대로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A885-BB43-43D5-A8CE-16F949B7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455718-80AD-448B-A782-840742225750}"/>
              </a:ext>
            </a:extLst>
          </p:cNvPr>
          <p:cNvSpPr/>
          <p:nvPr/>
        </p:nvSpPr>
        <p:spPr>
          <a:xfrm>
            <a:off x="6165130" y="5684363"/>
            <a:ext cx="499621" cy="5561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D8BF16B-3BE9-4B28-8E16-8C561A52F0FE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5514680" y="4194928"/>
            <a:ext cx="650450" cy="1767526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17B48C-84EB-4C54-A357-D5DE7D95211C}"/>
              </a:ext>
            </a:extLst>
          </p:cNvPr>
          <p:cNvSpPr/>
          <p:nvPr/>
        </p:nvSpPr>
        <p:spPr>
          <a:xfrm>
            <a:off x="5090474" y="3459425"/>
            <a:ext cx="1005526" cy="143710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A5978E-7F83-4330-8DEF-0CE9755F5E65}"/>
              </a:ext>
            </a:extLst>
          </p:cNvPr>
          <p:cNvSpPr/>
          <p:nvPr/>
        </p:nvSpPr>
        <p:spPr>
          <a:xfrm>
            <a:off x="10276322" y="4298623"/>
            <a:ext cx="1623468" cy="348791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E70D145-7350-4CCC-BDFD-8C686353180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096000" y="3531280"/>
            <a:ext cx="4180322" cy="941739"/>
          </a:xfrm>
          <a:prstGeom prst="bentConnector3">
            <a:avLst>
              <a:gd name="adj1" fmla="val 62177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71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B777389-AC29-4B78-8E44-07F615D47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구성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39AD596-CE12-43C2-8E4E-49FAFCE0F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BEE417-8843-4F95-826B-D7E48337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08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9BB2B-E030-49B3-95D9-D9A701DD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컴포넌트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7B47E-0D52-4395-AA0E-C470BC24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하이어라키뷰에서</a:t>
            </a:r>
            <a:r>
              <a:rPr lang="ko-KR" altLang="en-US" dirty="0"/>
              <a:t> </a:t>
            </a:r>
            <a:r>
              <a:rPr lang="en-US" altLang="ko-KR" dirty="0"/>
              <a:t>3DBall</a:t>
            </a:r>
            <a:r>
              <a:rPr lang="ko-KR" altLang="en-US" dirty="0"/>
              <a:t> 오브젝트 하위의 </a:t>
            </a:r>
            <a:r>
              <a:rPr lang="en-US" altLang="ko-KR" dirty="0"/>
              <a:t>Agent </a:t>
            </a:r>
            <a:r>
              <a:rPr lang="ko-KR" altLang="en-US" dirty="0"/>
              <a:t>오브젝트 선택</a:t>
            </a:r>
            <a:endParaRPr lang="en-US" altLang="ko-KR" dirty="0"/>
          </a:p>
          <a:p>
            <a:r>
              <a:rPr lang="en-US" altLang="ko-KR" dirty="0"/>
              <a:t>Add Component… </a:t>
            </a:r>
            <a:r>
              <a:rPr lang="ko-KR" altLang="en-US" dirty="0"/>
              <a:t>하여 다음을 컴포넌트 설치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Behavior Parameters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Decision Requester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F8242-703B-428F-88D9-8430B218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30313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680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 sz="3200" dirty="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prstDash val="sysDash"/>
          <a:headEnd type="none" w="med" len="med"/>
          <a:tailEnd type="triangle"/>
        </a:ln>
      </a:spPr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4165626B0CE5144ACB86F0DE0044F89" ma:contentTypeVersion="9" ma:contentTypeDescription="새 문서를 만듭니다." ma:contentTypeScope="" ma:versionID="ee1650261fa7dd5038b88bfc15703ace">
  <xsd:schema xmlns:xsd="http://www.w3.org/2001/XMLSchema" xmlns:xs="http://www.w3.org/2001/XMLSchema" xmlns:p="http://schemas.microsoft.com/office/2006/metadata/properties" xmlns:ns3="835f9bac-a3c6-4d58-bec7-95489f888b1c" targetNamespace="http://schemas.microsoft.com/office/2006/metadata/properties" ma:root="true" ma:fieldsID="a4c65238d26ae1433a2c32e6613c109e" ns3:_="">
    <xsd:import namespace="835f9bac-a3c6-4d58-bec7-95489f888b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9bac-a3c6-4d58-bec7-95489f888b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F9E4D2-9A16-4733-ACA4-A0F324967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5f9bac-a3c6-4d58-bec7-95489f888b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BFE3A3-211A-4F9E-AEE7-C885B0A2BF44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835f9bac-a3c6-4d58-bec7-95489f888b1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E4C954D-D893-479E-97D9-218AD6995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7550</TotalTime>
  <Words>1637</Words>
  <Application>Microsoft Office PowerPoint</Application>
  <PresentationFormat>와이드스크린</PresentationFormat>
  <Paragraphs>256</Paragraphs>
  <Slides>29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Consolas</vt:lpstr>
      <vt:lpstr>Trebuchet MS</vt:lpstr>
      <vt:lpstr>회로</vt:lpstr>
      <vt:lpstr>  [2-3주차] 3DBall Agent</vt:lpstr>
      <vt:lpstr>목차</vt:lpstr>
      <vt:lpstr>프로젝트 생성 및 배치</vt:lpstr>
      <vt:lpstr>프로젝트 생성</vt:lpstr>
      <vt:lpstr>ML-Agents 패키지 설치</vt:lpstr>
      <vt:lpstr>3DBall Agent 패키지 임포트</vt:lpstr>
      <vt:lpstr>Agent 오브젝트 배치</vt:lpstr>
      <vt:lpstr>Agent 구성</vt:lpstr>
      <vt:lpstr>Agent 컴포넌트 설치</vt:lpstr>
      <vt:lpstr>Behavior Parameters 수정</vt:lpstr>
      <vt:lpstr>Ball3DAgent 스크립트</vt:lpstr>
      <vt:lpstr>Ball3DAgent 스크립트 생성</vt:lpstr>
      <vt:lpstr>Ball3DAgent 스크립트 구조</vt:lpstr>
      <vt:lpstr>Ball3DAgent 스크립트 (1)</vt:lpstr>
      <vt:lpstr>Ball3DAgent 스크립트 (2)</vt:lpstr>
      <vt:lpstr>Ball3DAgent 스크립트 (3)</vt:lpstr>
      <vt:lpstr>Ball3DAgent 스크립트 (4)</vt:lpstr>
      <vt:lpstr>Ball3DAgent 스크립트 (5)</vt:lpstr>
      <vt:lpstr>Ball3DAgent 스크립트 설정</vt:lpstr>
      <vt:lpstr>Model 생성 및 테스트</vt:lpstr>
      <vt:lpstr>3DBall.yaml 생성</vt:lpstr>
      <vt:lpstr>3DBall.yaml</vt:lpstr>
      <vt:lpstr>Tensorflow 모델 생성</vt:lpstr>
      <vt:lpstr>Ml-Agents 학습하기</vt:lpstr>
      <vt:lpstr>TFModel 컴파일</vt:lpstr>
      <vt:lpstr>모델 적용하기</vt:lpstr>
      <vt:lpstr>모델 테스트</vt:lpstr>
      <vt:lpstr>더 해보기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머신러닝(ML-Agents)</dc:title>
  <dc:creator>Chung Soo-young</dc:creator>
  <cp:lastModifiedBy>User</cp:lastModifiedBy>
  <cp:revision>711</cp:revision>
  <cp:lastPrinted>2020-06-25T00:28:12Z</cp:lastPrinted>
  <dcterms:created xsi:type="dcterms:W3CDTF">2020-04-02T11:58:16Z</dcterms:created>
  <dcterms:modified xsi:type="dcterms:W3CDTF">2021-08-22T11:34:15Z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0x01010024165626B0CE5144ACB86F0DE0044F89</vt:lpwstr>
  </property>
</Properties>
</file>